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9" r:id="rId6"/>
  </p:sldIdLst>
  <p:sldSz cx="6858000" cy="9144000" type="letter"/>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a:srgbClr val="CCCCFF"/>
    <a:srgbClr val="E8BDFB"/>
    <a:srgbClr val="F7D8FC"/>
    <a:srgbClr val="D991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3E0C5A-3A7D-452C-A9E9-86E53CE1EEC9}" v="1" dt="2020-10-23T19:03:56.4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221" autoAdjust="0"/>
    <p:restoredTop sz="94660"/>
  </p:normalViewPr>
  <p:slideViewPr>
    <p:cSldViewPr snapToGrid="0">
      <p:cViewPr>
        <p:scale>
          <a:sx n="100" d="100"/>
          <a:sy n="100" d="100"/>
        </p:scale>
        <p:origin x="56" y="-29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549E148-1717-4C74-AB1B-C64A87F10DF9}" type="datetimeFigureOut">
              <a:rPr lang="en-US" smtClean="0"/>
              <a:t>10/28/2020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3077596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49E148-1717-4C74-AB1B-C64A87F10DF9}" type="datetimeFigureOut">
              <a:rPr lang="en-US" smtClean="0"/>
              <a:t>10/28/2020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900111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49E148-1717-4C74-AB1B-C64A87F10DF9}" type="datetimeFigureOut">
              <a:rPr lang="en-US" smtClean="0"/>
              <a:t>10/28/2020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886679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49E148-1717-4C74-AB1B-C64A87F10DF9}" type="datetimeFigureOut">
              <a:rPr lang="en-US" smtClean="0"/>
              <a:t>10/28/2020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2216016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49E148-1717-4C74-AB1B-C64A87F10DF9}" type="datetimeFigureOut">
              <a:rPr lang="en-US" smtClean="0"/>
              <a:t>10/28/2020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3308927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9E148-1717-4C74-AB1B-C64A87F10DF9}" type="datetimeFigureOut">
              <a:rPr lang="en-US" smtClean="0"/>
              <a:t>10/28/2020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1627544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49E148-1717-4C74-AB1B-C64A87F10DF9}" type="datetimeFigureOut">
              <a:rPr lang="en-US" smtClean="0"/>
              <a:t>10/28/2020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2234183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549E148-1717-4C74-AB1B-C64A87F10DF9}" type="datetimeFigureOut">
              <a:rPr lang="en-US" smtClean="0"/>
              <a:t>10/28/2020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268597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49E148-1717-4C74-AB1B-C64A87F10DF9}" type="datetimeFigureOut">
              <a:rPr lang="en-US" smtClean="0"/>
              <a:t>10/28/2020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3574953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549E148-1717-4C74-AB1B-C64A87F10DF9}" type="datetimeFigureOut">
              <a:rPr lang="en-US" smtClean="0"/>
              <a:t>10/28/2020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3015727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549E148-1717-4C74-AB1B-C64A87F10DF9}" type="datetimeFigureOut">
              <a:rPr lang="en-US" smtClean="0"/>
              <a:t>10/28/2020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7D7DEC9-3F1A-4E68-9480-41E875B70679}" type="slidenum">
              <a:rPr lang="en-US" smtClean="0"/>
              <a:t>‹#›</a:t>
            </a:fld>
            <a:endParaRPr lang="en-US" dirty="0"/>
          </a:p>
        </p:txBody>
      </p:sp>
    </p:spTree>
    <p:extLst>
      <p:ext uri="{BB962C8B-B14F-4D97-AF65-F5344CB8AC3E}">
        <p14:creationId xmlns:p14="http://schemas.microsoft.com/office/powerpoint/2010/main" val="1764406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549E148-1717-4C74-AB1B-C64A87F10DF9}" type="datetimeFigureOut">
              <a:rPr lang="en-US" smtClean="0"/>
              <a:t>10/28/2020</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7D7DEC9-3F1A-4E68-9480-41E875B70679}" type="slidenum">
              <a:rPr lang="en-US" smtClean="0"/>
              <a:t>‹#›</a:t>
            </a:fld>
            <a:endParaRPr lang="en-US" dirty="0"/>
          </a:p>
        </p:txBody>
      </p:sp>
    </p:spTree>
    <p:extLst>
      <p:ext uri="{BB962C8B-B14F-4D97-AF65-F5344CB8AC3E}">
        <p14:creationId xmlns:p14="http://schemas.microsoft.com/office/powerpoint/2010/main" val="18400368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676159" y="1468429"/>
            <a:ext cx="2065994" cy="7355057"/>
          </a:xfrm>
          <a:prstGeom prst="rect">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a:off x="174171" y="195943"/>
            <a:ext cx="6487886" cy="1153886"/>
          </a:xfrm>
          <a:prstGeom prst="rect">
            <a:avLst/>
          </a:prstGeom>
          <a:solidFill>
            <a:schemeClr val="accent6">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600" b="1" dirty="0">
              <a:latin typeface="Century Gothic" panose="020B0502020202020204" pitchFamily="34" charset="0"/>
            </a:endParaRPr>
          </a:p>
        </p:txBody>
      </p:sp>
      <p:sp>
        <p:nvSpPr>
          <p:cNvPr id="7" name="TextBox 6"/>
          <p:cNvSpPr txBox="1"/>
          <p:nvPr/>
        </p:nvSpPr>
        <p:spPr>
          <a:xfrm>
            <a:off x="3009327" y="1126676"/>
            <a:ext cx="1677062" cy="246221"/>
          </a:xfrm>
          <a:prstGeom prst="rect">
            <a:avLst/>
          </a:prstGeom>
          <a:noFill/>
        </p:spPr>
        <p:txBody>
          <a:bodyPr wrap="none" rtlCol="0">
            <a:spAutoFit/>
          </a:bodyPr>
          <a:lstStyle/>
          <a:p>
            <a:r>
              <a:rPr lang="en-US" sz="1000" b="1" dirty="0">
                <a:solidFill>
                  <a:schemeClr val="accent6">
                    <a:lumMod val="50000"/>
                  </a:schemeClr>
                </a:solidFill>
              </a:rPr>
              <a:t>Targeted Improvement Plan</a:t>
            </a:r>
          </a:p>
        </p:txBody>
      </p:sp>
      <p:sp>
        <p:nvSpPr>
          <p:cNvPr id="8" name="TextBox 7"/>
          <p:cNvSpPr txBox="1"/>
          <p:nvPr/>
        </p:nvSpPr>
        <p:spPr>
          <a:xfrm>
            <a:off x="215901" y="1341467"/>
            <a:ext cx="4419804" cy="692497"/>
          </a:xfrm>
          <a:prstGeom prst="rect">
            <a:avLst/>
          </a:prstGeom>
          <a:noFill/>
        </p:spPr>
        <p:txBody>
          <a:bodyPr wrap="square" rtlCol="0">
            <a:spAutoFit/>
          </a:bodyPr>
          <a:lstStyle/>
          <a:p>
            <a:r>
              <a:rPr lang="en-US" b="1" dirty="0">
                <a:solidFill>
                  <a:schemeClr val="accent6">
                    <a:lumMod val="50000"/>
                  </a:schemeClr>
                </a:solidFill>
                <a:latin typeface="Century Gothic" panose="020B0502020202020204" pitchFamily="34" charset="0"/>
              </a:rPr>
              <a:t>Self Assessment</a:t>
            </a:r>
          </a:p>
          <a:p>
            <a:r>
              <a:rPr lang="en-US" sz="1050" b="1" dirty="0">
                <a:solidFill>
                  <a:schemeClr val="accent6">
                    <a:lumMod val="50000"/>
                  </a:schemeClr>
                </a:solidFill>
                <a:latin typeface="Arial Narrow" panose="020B0606020202030204" pitchFamily="34" charset="0"/>
              </a:rPr>
              <a:t>Essential Action 5.1 Objective-driven lesson plans with formative assessments.</a:t>
            </a:r>
          </a:p>
          <a:p>
            <a:r>
              <a:rPr lang="en-US" sz="1050" b="1" dirty="0">
                <a:solidFill>
                  <a:schemeClr val="accent6">
                    <a:lumMod val="50000"/>
                  </a:schemeClr>
                </a:solidFill>
                <a:latin typeface="Arial Narrow" panose="020B0606020202030204" pitchFamily="34" charset="0"/>
              </a:rPr>
              <a:t>Essential Action 5.3 Data-driven instruction. </a:t>
            </a:r>
          </a:p>
        </p:txBody>
      </p:sp>
      <p:sp>
        <p:nvSpPr>
          <p:cNvPr id="10" name="Rectangle 9"/>
          <p:cNvSpPr/>
          <p:nvPr/>
        </p:nvSpPr>
        <p:spPr>
          <a:xfrm>
            <a:off x="4777826" y="1446080"/>
            <a:ext cx="1822206" cy="646331"/>
          </a:xfrm>
          <a:prstGeom prst="rect">
            <a:avLst/>
          </a:prstGeom>
        </p:spPr>
        <p:txBody>
          <a:bodyPr wrap="square">
            <a:spAutoFit/>
          </a:bodyPr>
          <a:lstStyle/>
          <a:p>
            <a:pPr algn="ctr">
              <a:spcBef>
                <a:spcPts val="1800"/>
              </a:spcBef>
            </a:pPr>
            <a:r>
              <a:rPr lang="en-US" b="1" kern="0" dirty="0">
                <a:solidFill>
                  <a:schemeClr val="accent6">
                    <a:lumMod val="50000"/>
                  </a:schemeClr>
                </a:solidFill>
                <a:effectLst/>
                <a:latin typeface="Century Gothic" panose="020B0502020202020204" pitchFamily="34" charset="0"/>
                <a:ea typeface="HYGothic-Medium"/>
                <a:cs typeface="Tahoma" panose="020B0604030504040204" pitchFamily="34" charset="0"/>
              </a:rPr>
              <a:t>District Commitments</a:t>
            </a:r>
          </a:p>
        </p:txBody>
      </p:sp>
      <p:cxnSp>
        <p:nvCxnSpPr>
          <p:cNvPr id="12" name="Straight Connector 11"/>
          <p:cNvCxnSpPr/>
          <p:nvPr/>
        </p:nvCxnSpPr>
        <p:spPr>
          <a:xfrm>
            <a:off x="4836695" y="2092411"/>
            <a:ext cx="1699428" cy="0"/>
          </a:xfrm>
          <a:prstGeom prst="line">
            <a:avLst/>
          </a:prstGeom>
          <a:ln w="76200" cmpd="tri">
            <a:solidFill>
              <a:schemeClr val="accent6">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rot="16200000">
            <a:off x="-444748" y="4101268"/>
            <a:ext cx="1237839" cy="369332"/>
          </a:xfrm>
          <a:prstGeom prst="rect">
            <a:avLst/>
          </a:prstGeom>
          <a:noFill/>
        </p:spPr>
        <p:txBody>
          <a:bodyPr wrap="none" rtlCol="0">
            <a:spAutoFit/>
          </a:bodyPr>
          <a:lstStyle/>
          <a:p>
            <a:r>
              <a:rPr lang="en-US" b="1" dirty="0">
                <a:solidFill>
                  <a:schemeClr val="accent6">
                    <a:lumMod val="50000"/>
                  </a:schemeClr>
                </a:solidFill>
                <a:latin typeface="Century Gothic" panose="020B0502020202020204" pitchFamily="34" charset="0"/>
              </a:rPr>
              <a:t>Rationale</a:t>
            </a:r>
          </a:p>
        </p:txBody>
      </p:sp>
      <p:sp>
        <p:nvSpPr>
          <p:cNvPr id="15" name="TextBox 14"/>
          <p:cNvSpPr txBox="1"/>
          <p:nvPr/>
        </p:nvSpPr>
        <p:spPr>
          <a:xfrm>
            <a:off x="4821508" y="2154260"/>
            <a:ext cx="1899468" cy="5262979"/>
          </a:xfrm>
          <a:prstGeom prst="rect">
            <a:avLst/>
          </a:prstGeom>
          <a:noFill/>
        </p:spPr>
        <p:txBody>
          <a:bodyPr wrap="square" rtlCol="0">
            <a:spAutoFit/>
          </a:bodyPr>
          <a:lstStyle/>
          <a:p>
            <a:r>
              <a:rPr lang="en-US" sz="1400" dirty="0">
                <a:solidFill>
                  <a:schemeClr val="accent6">
                    <a:lumMod val="50000"/>
                  </a:schemeClr>
                </a:solidFill>
              </a:rPr>
              <a:t>5.1  The district ensures access to high-quality common formative assessment resources aligned to state standards for all tested areas and PK-2</a:t>
            </a:r>
            <a:r>
              <a:rPr lang="en-US" sz="1400" baseline="30000" dirty="0">
                <a:solidFill>
                  <a:schemeClr val="accent6">
                    <a:lumMod val="50000"/>
                  </a:schemeClr>
                </a:solidFill>
              </a:rPr>
              <a:t>nd</a:t>
            </a:r>
            <a:r>
              <a:rPr lang="en-US" sz="1400" dirty="0">
                <a:solidFill>
                  <a:schemeClr val="accent6">
                    <a:lumMod val="50000"/>
                  </a:schemeClr>
                </a:solidFill>
              </a:rPr>
              <a:t> grade math and reading. </a:t>
            </a:r>
          </a:p>
          <a:p>
            <a:endParaRPr lang="en-US" sz="1400" dirty="0">
              <a:solidFill>
                <a:schemeClr val="accent6">
                  <a:lumMod val="50000"/>
                </a:schemeClr>
              </a:solidFill>
            </a:endParaRPr>
          </a:p>
          <a:p>
            <a:endParaRPr lang="en-US" sz="1400" dirty="0">
              <a:solidFill>
                <a:schemeClr val="accent6">
                  <a:lumMod val="50000"/>
                </a:schemeClr>
              </a:solidFill>
            </a:endParaRPr>
          </a:p>
          <a:p>
            <a:r>
              <a:rPr lang="en-US" sz="1400" dirty="0">
                <a:solidFill>
                  <a:schemeClr val="accent6">
                    <a:lumMod val="50000"/>
                  </a:schemeClr>
                </a:solidFill>
              </a:rPr>
              <a:t>5.3 For assessments that are district provided and graded, the district ensures that schools receive detailed reports within two instructional days.  The district provides schools with access to student academic, behavioral, and on-track to graduate data (present and historical</a:t>
            </a:r>
            <a:r>
              <a:rPr lang="en-US" sz="1200" dirty="0">
                <a:solidFill>
                  <a:schemeClr val="accent6">
                    <a:lumMod val="50000"/>
                  </a:schemeClr>
                </a:solidFill>
              </a:rPr>
              <a:t>).</a:t>
            </a:r>
          </a:p>
        </p:txBody>
      </p:sp>
      <p:graphicFrame>
        <p:nvGraphicFramePr>
          <p:cNvPr id="16" name="Table 15"/>
          <p:cNvGraphicFramePr>
            <a:graphicFrameLocks noGrp="1"/>
          </p:cNvGraphicFramePr>
          <p:nvPr>
            <p:extLst>
              <p:ext uri="{D42A27DB-BD31-4B8C-83A1-F6EECF244321}">
                <p14:modId xmlns:p14="http://schemas.microsoft.com/office/powerpoint/2010/main" val="1068184849"/>
              </p:ext>
            </p:extLst>
          </p:nvPr>
        </p:nvGraphicFramePr>
        <p:xfrm>
          <a:off x="406394" y="2401427"/>
          <a:ext cx="3909986" cy="6649569"/>
        </p:xfrm>
        <a:graphic>
          <a:graphicData uri="http://schemas.openxmlformats.org/drawingml/2006/table">
            <a:tbl>
              <a:tblPr firstRow="1" bandRow="1">
                <a:tableStyleId>{5C22544A-7EE6-4342-B048-85BDC9FD1C3A}</a:tableStyleId>
              </a:tblPr>
              <a:tblGrid>
                <a:gridCol w="1954993">
                  <a:extLst>
                    <a:ext uri="{9D8B030D-6E8A-4147-A177-3AD203B41FA5}">
                      <a16:colId xmlns:a16="http://schemas.microsoft.com/office/drawing/2014/main" val="20000"/>
                    </a:ext>
                  </a:extLst>
                </a:gridCol>
                <a:gridCol w="1954993">
                  <a:extLst>
                    <a:ext uri="{9D8B030D-6E8A-4147-A177-3AD203B41FA5}">
                      <a16:colId xmlns:a16="http://schemas.microsoft.com/office/drawing/2014/main" val="20001"/>
                    </a:ext>
                  </a:extLst>
                </a:gridCol>
              </a:tblGrid>
              <a:tr h="2571193">
                <a:tc>
                  <a:txBody>
                    <a:bodyPr/>
                    <a:lstStyle/>
                    <a:p>
                      <a:r>
                        <a:rPr lang="en-US" sz="900" b="1" i="0" dirty="0">
                          <a:effectLst/>
                          <a:latin typeface="Arial Narrow" panose="020B0606020202030204" pitchFamily="34" charset="0"/>
                          <a:ea typeface="Times New Roman" panose="02020603050405020304" pitchFamily="18" charset="0"/>
                          <a:cs typeface="Times New Roman" panose="02020603050405020304" pitchFamily="18" charset="0"/>
                        </a:rPr>
                        <a:t>5.1  Common lesson plan templates are in use across the campus. The Instructional Leadership Team leads the planning process on a weekly basis and all teachers participate in the sessions. Intermediate teachers follow the plans closely. Primary teachers plan together but operate autonomously with regard to lesson delivery. There is a disconnect in the planning process between primary and intermediate grade levels. Daily formative assessments in the form of exit tickets have been introduced at the intermediate level. The instructional team has started the process of looking at exit ticket results on a weekly basis.  Lesson objectives were posted in each classroom, but few were measurable objectives. The campus is also focusing on the pacing of lessons. </a:t>
                      </a:r>
                      <a:endParaRPr lang="en-US" sz="900" b="1" i="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r>
                        <a:rPr lang="en-US" sz="900" b="1" i="0" dirty="0">
                          <a:effectLst/>
                          <a:latin typeface="Arial Narrow" panose="020B0606020202030204" pitchFamily="34" charset="0"/>
                          <a:ea typeface="Times New Roman" panose="02020603050405020304" pitchFamily="18" charset="0"/>
                          <a:cs typeface="Times New Roman" panose="02020603050405020304" pitchFamily="18" charset="0"/>
                        </a:rPr>
                        <a:t>5.3  Campus instructional leaders facilitate data review sessions during Professional Learning Community time and during campus data sessions.  The data is used by the administrative team to plan for coaching and professional development for teachers. The data is also used in Professional Learning Community meetings to inform instruction, guide instructional planning and plan for remediation. This planning process is driven by the instructional leadership team. Building teacher proficiency in using data to plan for instruction is an area of growth.</a:t>
                      </a:r>
                      <a:endParaRPr lang="en-US" sz="900" b="1" i="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3677769">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0" dirty="0">
                          <a:solidFill>
                            <a:schemeClr val="accent6">
                              <a:lumMod val="50000"/>
                            </a:schemeClr>
                          </a:solidFill>
                          <a:latin typeface="Arial Narrow" panose="020B0606020202030204" pitchFamily="34" charset="0"/>
                          <a:cs typeface="Arial" panose="020B0604020202020204" pitchFamily="34" charset="0"/>
                        </a:rPr>
                        <a:t>Using the Unpacking the Standards template, teachers will be able to decompose standards to identify the verb and noun to determine levels of rigor for instructional activities</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900" b="0" dirty="0">
                        <a:solidFill>
                          <a:schemeClr val="accent6">
                            <a:lumMod val="50000"/>
                          </a:schemeClr>
                        </a:solidFill>
                        <a:latin typeface="Arial Narrow" panose="020B0606020202030204" pitchFamily="34" charset="0"/>
                        <a:cs typeface="Arial" panose="020B0604020202020204" pitchFamily="34" charset="0"/>
                      </a:endParaRP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0" dirty="0">
                          <a:solidFill>
                            <a:schemeClr val="accent6">
                              <a:lumMod val="50000"/>
                            </a:schemeClr>
                          </a:solidFill>
                          <a:latin typeface="Arial Narrow" panose="020B0606020202030204" pitchFamily="34" charset="0"/>
                          <a:cs typeface="Arial" panose="020B0604020202020204" pitchFamily="34" charset="0"/>
                        </a:rPr>
                        <a:t>Teachers will create engaging learning activities that are rigorously aligned to TEKS for effective instruction.</a:t>
                      </a: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b="0" dirty="0">
                        <a:solidFill>
                          <a:schemeClr val="accent6">
                            <a:lumMod val="50000"/>
                          </a:schemeClr>
                        </a:solidFill>
                        <a:latin typeface="Arial Narrow" panose="020B0606020202030204" pitchFamily="34" charset="0"/>
                        <a:cs typeface="Arial" panose="020B0604020202020204" pitchFamily="34" charset="0"/>
                      </a:endParaRP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chemeClr val="accent6">
                              <a:lumMod val="50000"/>
                            </a:schemeClr>
                          </a:solidFill>
                          <a:effectLst/>
                          <a:uLnTx/>
                          <a:uFillTx/>
                          <a:latin typeface="Arial Narrow" panose="020B0606020202030204" pitchFamily="34" charset="0"/>
                          <a:ea typeface="+mn-ea"/>
                          <a:cs typeface="Arial" panose="020B0604020202020204" pitchFamily="34" charset="0"/>
                        </a:rPr>
                        <a:t>Teachers will use exit tickets as a daily formative assessment to assess student understanding of the material; while maintaining this data to analyze progression &amp; achievement. </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900" b="0" i="0" u="none" strike="noStrike" kern="1200" cap="none" spc="0" normalizeH="0" baseline="0" noProof="0" dirty="0">
                        <a:ln>
                          <a:noFill/>
                        </a:ln>
                        <a:solidFill>
                          <a:schemeClr val="accent6">
                            <a:lumMod val="50000"/>
                          </a:schemeClr>
                        </a:solidFill>
                        <a:effectLst/>
                        <a:uLnTx/>
                        <a:uFillTx/>
                        <a:latin typeface="Arial Narrow" panose="020B060602020203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chemeClr val="accent6">
                              <a:lumMod val="50000"/>
                            </a:schemeClr>
                          </a:solidFill>
                          <a:effectLst/>
                          <a:uLnTx/>
                          <a:uFillTx/>
                          <a:latin typeface="Arial Narrow" panose="020B0606020202030204" pitchFamily="34" charset="0"/>
                          <a:ea typeface="+mn-ea"/>
                          <a:cs typeface="+mn-cs"/>
                        </a:rPr>
                        <a:t>100% of teachers will be able to identify student misconceptions on formative assessments and implement corrective instruction to increase individual student achievement and growth. </a:t>
                      </a: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900" b="0" i="0" u="none" strike="noStrike" kern="1200" cap="none" spc="0" normalizeH="0" baseline="0" noProof="0" dirty="0">
                        <a:ln>
                          <a:noFill/>
                        </a:ln>
                        <a:solidFill>
                          <a:schemeClr val="accent6">
                            <a:lumMod val="50000"/>
                          </a:schemeClr>
                        </a:solidFill>
                        <a:effectLst/>
                        <a:uLnTx/>
                        <a:uFillTx/>
                        <a:latin typeface="Arial Narrow" panose="020B0606020202030204" pitchFamily="34" charset="0"/>
                        <a:ea typeface="+mn-ea"/>
                        <a:cs typeface="+mn-cs"/>
                      </a:endParaRP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chemeClr val="accent6">
                              <a:lumMod val="50000"/>
                            </a:schemeClr>
                          </a:solidFill>
                          <a:effectLst/>
                          <a:uLnTx/>
                          <a:uFillTx/>
                          <a:latin typeface="Arial Narrow" panose="020B0606020202030204" pitchFamily="34" charset="0"/>
                          <a:ea typeface="+mn-ea"/>
                          <a:cs typeface="+mn-cs"/>
                        </a:rPr>
                        <a:t>Teachers will be able to retrieve and disaggregate data from district data platforms and provide appropriate interventions to address concepts not mastered by students. </a:t>
                      </a: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900" b="0" i="0" u="none" strike="noStrike" kern="1200" cap="none" spc="0" normalizeH="0" baseline="0" noProof="0" dirty="0">
                        <a:ln>
                          <a:noFill/>
                        </a:ln>
                        <a:solidFill>
                          <a:schemeClr val="accent6">
                            <a:lumMod val="50000"/>
                          </a:schemeClr>
                        </a:solidFill>
                        <a:effectLst/>
                        <a:uLnTx/>
                        <a:uFillTx/>
                        <a:latin typeface="Arial Narrow" panose="020B0606020202030204" pitchFamily="34" charset="0"/>
                        <a:ea typeface="+mn-ea"/>
                        <a:cs typeface="+mn-cs"/>
                      </a:endParaRP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chemeClr val="accent6">
                              <a:lumMod val="50000"/>
                            </a:schemeClr>
                          </a:solidFill>
                          <a:effectLst/>
                          <a:uLnTx/>
                          <a:uFillTx/>
                          <a:latin typeface="Arial Narrow" panose="020B0606020202030204" pitchFamily="34" charset="0"/>
                          <a:ea typeface="+mn-ea"/>
                          <a:cs typeface="+mn-cs"/>
                        </a:rPr>
                        <a:t>Teachers will be able to disaggregate data to effectively develop reteaching plans and action plans that address misconceptions </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900" b="0" i="0" u="none" strike="noStrike" kern="1200" cap="none" spc="0" normalizeH="0" baseline="0" noProof="0" dirty="0">
                        <a:ln>
                          <a:noFill/>
                        </a:ln>
                        <a:solidFill>
                          <a:schemeClr val="accent6">
                            <a:lumMod val="50000"/>
                          </a:schemeClr>
                        </a:solidFill>
                        <a:effectLst/>
                        <a:uLnTx/>
                        <a:uFillTx/>
                        <a:latin typeface="Arial Narrow" panose="020B0606020202030204" pitchFamily="34" charset="0"/>
                        <a:ea typeface="+mn-ea"/>
                        <a:cs typeface="+mn-cs"/>
                      </a:endParaRP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dirty="0">
                          <a:ln>
                            <a:noFill/>
                          </a:ln>
                          <a:solidFill>
                            <a:schemeClr val="accent6">
                              <a:lumMod val="50000"/>
                            </a:schemeClr>
                          </a:solidFill>
                          <a:effectLst/>
                          <a:uLnTx/>
                          <a:uFillTx/>
                          <a:latin typeface="Arial Narrow" panose="020B0606020202030204" pitchFamily="34" charset="0"/>
                          <a:ea typeface="+mn-ea"/>
                          <a:cs typeface="+mn-cs"/>
                        </a:rPr>
                        <a:t>Identify scholars’ comprehension baseline using Renaissance 360 data and provide additional intervention for scholars with Reading Mastery and Corrective Reading Programs.</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900" b="0" i="0" u="none" strike="noStrike" kern="1200" cap="none" spc="0" normalizeH="0" baseline="0" noProof="0" dirty="0">
                        <a:ln>
                          <a:noFill/>
                        </a:ln>
                        <a:solidFill>
                          <a:schemeClr val="accent6">
                            <a:lumMod val="50000"/>
                          </a:schemeClr>
                        </a:solidFill>
                        <a:effectLst/>
                        <a:uLnTx/>
                        <a:uFillTx/>
                        <a:latin typeface="Arial Narrow" panose="020B0606020202030204" pitchFamily="34" charset="0"/>
                        <a:ea typeface="+mn-ea"/>
                        <a:cs typeface="+mn-cs"/>
                      </a:endParaRP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900" b="0" i="0" u="none" strike="noStrike" kern="1200" cap="none" spc="0" normalizeH="0" baseline="0" noProof="0" dirty="0">
                        <a:ln>
                          <a:noFill/>
                        </a:ln>
                        <a:solidFill>
                          <a:schemeClr val="accent6">
                            <a:lumMod val="50000"/>
                          </a:schemeClr>
                        </a:solidFill>
                        <a:effectLst/>
                        <a:uLnTx/>
                        <a:uFillTx/>
                        <a:latin typeface="Arial Narrow" panose="020B0606020202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1"/>
                  </a:ext>
                </a:extLst>
              </a:tr>
            </a:tbl>
          </a:graphicData>
        </a:graphic>
      </p:graphicFrame>
      <p:sp>
        <p:nvSpPr>
          <p:cNvPr id="17" name="Oval 16"/>
          <p:cNvSpPr/>
          <p:nvPr/>
        </p:nvSpPr>
        <p:spPr>
          <a:xfrm>
            <a:off x="1246879" y="2033964"/>
            <a:ext cx="350246" cy="329560"/>
          </a:xfrm>
          <a:prstGeom prst="ellipse">
            <a:avLst/>
          </a:prstGeom>
          <a:solidFill>
            <a:schemeClr val="accent6">
              <a:lumMod val="50000"/>
            </a:schemeClr>
          </a:solidFill>
          <a:ln>
            <a:solidFill>
              <a:srgbClr val="FFC000"/>
            </a:solidFill>
          </a:ln>
          <a:effectLst>
            <a:glow rad="101600">
              <a:schemeClr val="accent4">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C000"/>
                </a:solidFill>
                <a:latin typeface="Century Gothic" panose="020B0502020202020204" pitchFamily="34" charset="0"/>
              </a:rPr>
              <a:t>1</a:t>
            </a:r>
          </a:p>
        </p:txBody>
      </p:sp>
      <p:sp>
        <p:nvSpPr>
          <p:cNvPr id="18" name="Oval 17"/>
          <p:cNvSpPr/>
          <p:nvPr/>
        </p:nvSpPr>
        <p:spPr>
          <a:xfrm>
            <a:off x="3242990" y="2044087"/>
            <a:ext cx="350246" cy="319437"/>
          </a:xfrm>
          <a:prstGeom prst="ellipse">
            <a:avLst/>
          </a:prstGeom>
          <a:solidFill>
            <a:schemeClr val="accent6">
              <a:lumMod val="50000"/>
            </a:schemeClr>
          </a:solidFill>
          <a:ln>
            <a:solidFill>
              <a:srgbClr val="FFC000"/>
            </a:solidFill>
          </a:ln>
          <a:effectLst>
            <a:glow rad="101600">
              <a:schemeClr val="accent4">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C000"/>
                </a:solidFill>
                <a:latin typeface="Century Gothic" panose="020B0502020202020204" pitchFamily="34" charset="0"/>
              </a:rPr>
              <a:t>2</a:t>
            </a:r>
          </a:p>
        </p:txBody>
      </p:sp>
      <p:sp>
        <p:nvSpPr>
          <p:cNvPr id="21" name="TextBox 20"/>
          <p:cNvSpPr txBox="1"/>
          <p:nvPr/>
        </p:nvSpPr>
        <p:spPr>
          <a:xfrm rot="16200000">
            <a:off x="-943393" y="6995672"/>
            <a:ext cx="2249334" cy="369332"/>
          </a:xfrm>
          <a:prstGeom prst="rect">
            <a:avLst/>
          </a:prstGeom>
          <a:noFill/>
        </p:spPr>
        <p:txBody>
          <a:bodyPr wrap="none" rtlCol="0">
            <a:spAutoFit/>
          </a:bodyPr>
          <a:lstStyle/>
          <a:p>
            <a:r>
              <a:rPr lang="en-US" b="1" dirty="0">
                <a:solidFill>
                  <a:schemeClr val="accent6">
                    <a:lumMod val="50000"/>
                  </a:schemeClr>
                </a:solidFill>
                <a:latin typeface="Century Gothic" panose="020B0502020202020204" pitchFamily="34" charset="0"/>
              </a:rPr>
              <a:t>Desired</a:t>
            </a:r>
            <a:r>
              <a:rPr lang="en-US" b="1" dirty="0">
                <a:solidFill>
                  <a:srgbClr val="7030A0"/>
                </a:solidFill>
                <a:latin typeface="Century Gothic" panose="020B0502020202020204" pitchFamily="34" charset="0"/>
              </a:rPr>
              <a:t> </a:t>
            </a:r>
            <a:r>
              <a:rPr lang="en-US" b="1" dirty="0">
                <a:solidFill>
                  <a:schemeClr val="accent6">
                    <a:lumMod val="50000"/>
                  </a:schemeClr>
                </a:solidFill>
                <a:latin typeface="Century Gothic" panose="020B0502020202020204" pitchFamily="34" charset="0"/>
              </a:rPr>
              <a:t>Outcomes</a:t>
            </a:r>
          </a:p>
        </p:txBody>
      </p:sp>
      <p:pic>
        <p:nvPicPr>
          <p:cNvPr id="2" name="Picture 1" descr="A close up of a sign&#10;&#10;Description automatically generated">
            <a:extLst>
              <a:ext uri="{FF2B5EF4-FFF2-40B4-BE49-F238E27FC236}">
                <a16:creationId xmlns:a16="http://schemas.microsoft.com/office/drawing/2014/main" id="{2E979DFD-3DB9-4C96-858B-8329D134CF5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86" y="93004"/>
            <a:ext cx="6858000" cy="1099511"/>
          </a:xfrm>
          <a:prstGeom prst="rect">
            <a:avLst/>
          </a:prstGeom>
        </p:spPr>
      </p:pic>
      <p:sp>
        <p:nvSpPr>
          <p:cNvPr id="3" name="TextBox 2">
            <a:extLst>
              <a:ext uri="{FF2B5EF4-FFF2-40B4-BE49-F238E27FC236}">
                <a16:creationId xmlns:a16="http://schemas.microsoft.com/office/drawing/2014/main" id="{6414DC4F-74AB-43C3-934D-01470C4B16B8}"/>
              </a:ext>
            </a:extLst>
          </p:cNvPr>
          <p:cNvSpPr txBox="1"/>
          <p:nvPr/>
        </p:nvSpPr>
        <p:spPr>
          <a:xfrm>
            <a:off x="293734" y="1123201"/>
            <a:ext cx="1906291" cy="246221"/>
          </a:xfrm>
          <a:prstGeom prst="rect">
            <a:avLst/>
          </a:prstGeom>
          <a:noFill/>
        </p:spPr>
        <p:txBody>
          <a:bodyPr wrap="none" rtlCol="0">
            <a:spAutoFit/>
          </a:bodyPr>
          <a:lstStyle/>
          <a:p>
            <a:r>
              <a:rPr lang="en-US" sz="1000" b="1" dirty="0">
                <a:solidFill>
                  <a:schemeClr val="accent6">
                    <a:lumMod val="50000"/>
                  </a:schemeClr>
                </a:solidFill>
              </a:rPr>
              <a:t>Mikia J. Barnes, Ed. D., Principal</a:t>
            </a:r>
            <a:r>
              <a:rPr lang="en-US" sz="1000" b="1" dirty="0">
                <a:solidFill>
                  <a:schemeClr val="bg1"/>
                </a:solidFill>
              </a:rPr>
              <a:t> </a:t>
            </a:r>
          </a:p>
        </p:txBody>
      </p:sp>
      <p:sp>
        <p:nvSpPr>
          <p:cNvPr id="5" name="TextBox 4">
            <a:extLst>
              <a:ext uri="{FF2B5EF4-FFF2-40B4-BE49-F238E27FC236}">
                <a16:creationId xmlns:a16="http://schemas.microsoft.com/office/drawing/2014/main" id="{45B46D92-884D-4440-AC68-0B0E7E98827F}"/>
              </a:ext>
            </a:extLst>
          </p:cNvPr>
          <p:cNvSpPr txBox="1"/>
          <p:nvPr/>
        </p:nvSpPr>
        <p:spPr>
          <a:xfrm>
            <a:off x="5369149" y="1103608"/>
            <a:ext cx="1130438" cy="246221"/>
          </a:xfrm>
          <a:prstGeom prst="rect">
            <a:avLst/>
          </a:prstGeom>
          <a:noFill/>
        </p:spPr>
        <p:txBody>
          <a:bodyPr wrap="none" rtlCol="0">
            <a:spAutoFit/>
          </a:bodyPr>
          <a:lstStyle/>
          <a:p>
            <a:r>
              <a:rPr lang="en-US" sz="1000" b="1" dirty="0">
                <a:solidFill>
                  <a:schemeClr val="accent6">
                    <a:lumMod val="50000"/>
                  </a:schemeClr>
                </a:solidFill>
              </a:rPr>
              <a:t>October 28, 2020 </a:t>
            </a:r>
          </a:p>
        </p:txBody>
      </p:sp>
    </p:spTree>
    <p:extLst>
      <p:ext uri="{BB962C8B-B14F-4D97-AF65-F5344CB8AC3E}">
        <p14:creationId xmlns:p14="http://schemas.microsoft.com/office/powerpoint/2010/main" val="1165380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4171" y="195943"/>
            <a:ext cx="6487886" cy="1153886"/>
          </a:xfrm>
          <a:prstGeom prst="rect">
            <a:avLst/>
          </a:prstGeom>
          <a:solidFill>
            <a:schemeClr val="accent6">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600" b="1" dirty="0">
              <a:latin typeface="Century Gothic" panose="020B0502020202020204" pitchFamily="34" charset="0"/>
            </a:endParaRPr>
          </a:p>
        </p:txBody>
      </p:sp>
      <p:sp>
        <p:nvSpPr>
          <p:cNvPr id="6" name="TextBox 5"/>
          <p:cNvSpPr txBox="1"/>
          <p:nvPr/>
        </p:nvSpPr>
        <p:spPr>
          <a:xfrm>
            <a:off x="8726277" y="1363629"/>
            <a:ext cx="805029" cy="246221"/>
          </a:xfrm>
          <a:prstGeom prst="rect">
            <a:avLst/>
          </a:prstGeom>
          <a:noFill/>
        </p:spPr>
        <p:txBody>
          <a:bodyPr wrap="none" rtlCol="0">
            <a:spAutoFit/>
          </a:bodyPr>
          <a:lstStyle/>
          <a:p>
            <a:r>
              <a:rPr lang="en-US" sz="1000" dirty="0">
                <a:solidFill>
                  <a:schemeClr val="bg1"/>
                </a:solidFill>
              </a:rPr>
              <a:t>Spring2020</a:t>
            </a:r>
          </a:p>
        </p:txBody>
      </p:sp>
      <p:sp>
        <p:nvSpPr>
          <p:cNvPr id="7" name="TextBox 6"/>
          <p:cNvSpPr txBox="1"/>
          <p:nvPr/>
        </p:nvSpPr>
        <p:spPr>
          <a:xfrm>
            <a:off x="3009327" y="1126676"/>
            <a:ext cx="1670650" cy="246221"/>
          </a:xfrm>
          <a:prstGeom prst="rect">
            <a:avLst/>
          </a:prstGeom>
          <a:noFill/>
        </p:spPr>
        <p:txBody>
          <a:bodyPr wrap="none" rtlCol="0">
            <a:spAutoFit/>
          </a:bodyPr>
          <a:lstStyle/>
          <a:p>
            <a:r>
              <a:rPr lang="en-US" sz="1000" b="1" dirty="0">
                <a:solidFill>
                  <a:schemeClr val="accent6">
                    <a:lumMod val="50000"/>
                  </a:schemeClr>
                </a:solidFill>
              </a:rPr>
              <a:t>Targeted</a:t>
            </a:r>
            <a:r>
              <a:rPr lang="en-US" sz="1000" dirty="0">
                <a:solidFill>
                  <a:schemeClr val="accent6">
                    <a:lumMod val="50000"/>
                  </a:schemeClr>
                </a:solidFill>
              </a:rPr>
              <a:t> </a:t>
            </a:r>
            <a:r>
              <a:rPr lang="en-US" sz="1000" b="1" dirty="0">
                <a:solidFill>
                  <a:schemeClr val="accent6">
                    <a:lumMod val="50000"/>
                  </a:schemeClr>
                </a:solidFill>
              </a:rPr>
              <a:t>Improvement Plan</a:t>
            </a:r>
          </a:p>
        </p:txBody>
      </p:sp>
      <p:pic>
        <p:nvPicPr>
          <p:cNvPr id="2" name="Picture 1" descr="A close up of a sign&#10;&#10;Description automatically generated">
            <a:extLst>
              <a:ext uri="{FF2B5EF4-FFF2-40B4-BE49-F238E27FC236}">
                <a16:creationId xmlns:a16="http://schemas.microsoft.com/office/drawing/2014/main" id="{2E979DFD-3DB9-4C96-858B-8329D134CF5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86" y="93004"/>
            <a:ext cx="6858000" cy="1099511"/>
          </a:xfrm>
          <a:prstGeom prst="rect">
            <a:avLst/>
          </a:prstGeom>
        </p:spPr>
      </p:pic>
      <p:sp>
        <p:nvSpPr>
          <p:cNvPr id="3" name="TextBox 2">
            <a:extLst>
              <a:ext uri="{FF2B5EF4-FFF2-40B4-BE49-F238E27FC236}">
                <a16:creationId xmlns:a16="http://schemas.microsoft.com/office/drawing/2014/main" id="{6414DC4F-74AB-43C3-934D-01470C4B16B8}"/>
              </a:ext>
            </a:extLst>
          </p:cNvPr>
          <p:cNvSpPr txBox="1"/>
          <p:nvPr/>
        </p:nvSpPr>
        <p:spPr>
          <a:xfrm>
            <a:off x="293734" y="1123201"/>
            <a:ext cx="1906291" cy="246221"/>
          </a:xfrm>
          <a:prstGeom prst="rect">
            <a:avLst/>
          </a:prstGeom>
          <a:noFill/>
        </p:spPr>
        <p:txBody>
          <a:bodyPr wrap="none" rtlCol="0">
            <a:spAutoFit/>
          </a:bodyPr>
          <a:lstStyle/>
          <a:p>
            <a:r>
              <a:rPr lang="en-US" sz="1000" b="1" dirty="0">
                <a:solidFill>
                  <a:schemeClr val="accent6">
                    <a:lumMod val="50000"/>
                  </a:schemeClr>
                </a:solidFill>
              </a:rPr>
              <a:t>Mikia J. Barnes, Ed. D., Principal</a:t>
            </a:r>
            <a:r>
              <a:rPr lang="en-US" sz="1000" b="1" dirty="0">
                <a:solidFill>
                  <a:schemeClr val="bg1"/>
                </a:solidFill>
              </a:rPr>
              <a:t> </a:t>
            </a:r>
          </a:p>
        </p:txBody>
      </p:sp>
      <p:sp>
        <p:nvSpPr>
          <p:cNvPr id="5" name="TextBox 4">
            <a:extLst>
              <a:ext uri="{FF2B5EF4-FFF2-40B4-BE49-F238E27FC236}">
                <a16:creationId xmlns:a16="http://schemas.microsoft.com/office/drawing/2014/main" id="{45B46D92-884D-4440-AC68-0B0E7E98827F}"/>
              </a:ext>
            </a:extLst>
          </p:cNvPr>
          <p:cNvSpPr txBox="1"/>
          <p:nvPr/>
        </p:nvSpPr>
        <p:spPr>
          <a:xfrm>
            <a:off x="5369149" y="1103608"/>
            <a:ext cx="1101584" cy="246221"/>
          </a:xfrm>
          <a:prstGeom prst="rect">
            <a:avLst/>
          </a:prstGeom>
          <a:noFill/>
        </p:spPr>
        <p:txBody>
          <a:bodyPr wrap="none" rtlCol="0">
            <a:spAutoFit/>
          </a:bodyPr>
          <a:lstStyle/>
          <a:p>
            <a:r>
              <a:rPr lang="en-US" sz="1000" b="1" dirty="0">
                <a:solidFill>
                  <a:schemeClr val="accent6">
                    <a:lumMod val="50000"/>
                  </a:schemeClr>
                </a:solidFill>
              </a:rPr>
              <a:t>October 28, 2020</a:t>
            </a:r>
          </a:p>
        </p:txBody>
      </p:sp>
      <p:graphicFrame>
        <p:nvGraphicFramePr>
          <p:cNvPr id="11" name="Table 10">
            <a:extLst>
              <a:ext uri="{FF2B5EF4-FFF2-40B4-BE49-F238E27FC236}">
                <a16:creationId xmlns:a16="http://schemas.microsoft.com/office/drawing/2014/main" id="{0F20F3AC-26C7-479A-9BEB-F67D94F03CD3}"/>
              </a:ext>
            </a:extLst>
          </p:cNvPr>
          <p:cNvGraphicFramePr>
            <a:graphicFrameLocks noGrp="1"/>
          </p:cNvGraphicFramePr>
          <p:nvPr>
            <p:extLst>
              <p:ext uri="{D42A27DB-BD31-4B8C-83A1-F6EECF244321}">
                <p14:modId xmlns:p14="http://schemas.microsoft.com/office/powerpoint/2010/main" val="1745402900"/>
              </p:ext>
            </p:extLst>
          </p:nvPr>
        </p:nvGraphicFramePr>
        <p:xfrm>
          <a:off x="174172" y="1788183"/>
          <a:ext cx="6554788" cy="3375660"/>
        </p:xfrm>
        <a:graphic>
          <a:graphicData uri="http://schemas.openxmlformats.org/drawingml/2006/table">
            <a:tbl>
              <a:tblPr firstRow="1" bandRow="1">
                <a:tableStyleId>{5C22544A-7EE6-4342-B048-85BDC9FD1C3A}</a:tableStyleId>
              </a:tblPr>
              <a:tblGrid>
                <a:gridCol w="907679">
                  <a:extLst>
                    <a:ext uri="{9D8B030D-6E8A-4147-A177-3AD203B41FA5}">
                      <a16:colId xmlns:a16="http://schemas.microsoft.com/office/drawing/2014/main" val="3942734418"/>
                    </a:ext>
                  </a:extLst>
                </a:gridCol>
                <a:gridCol w="3097926">
                  <a:extLst>
                    <a:ext uri="{9D8B030D-6E8A-4147-A177-3AD203B41FA5}">
                      <a16:colId xmlns:a16="http://schemas.microsoft.com/office/drawing/2014/main" val="3680935108"/>
                    </a:ext>
                  </a:extLst>
                </a:gridCol>
                <a:gridCol w="2549183">
                  <a:extLst>
                    <a:ext uri="{9D8B030D-6E8A-4147-A177-3AD203B41FA5}">
                      <a16:colId xmlns:a16="http://schemas.microsoft.com/office/drawing/2014/main" val="2380212065"/>
                    </a:ext>
                  </a:extLst>
                </a:gridCol>
              </a:tblGrid>
              <a:tr h="189370">
                <a:tc>
                  <a:txBody>
                    <a:bodyPr/>
                    <a:lstStyle/>
                    <a:p>
                      <a:pPr algn="ctr"/>
                      <a:endParaRPr lang="en-US" dirty="0">
                        <a:solidFill>
                          <a:srgbClr val="FFC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r>
                        <a:rPr lang="en-US" dirty="0">
                          <a:solidFill>
                            <a:srgbClr val="FFC000"/>
                          </a:solidFill>
                        </a:rPr>
                        <a:t>Prioritized Focus Area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r>
                        <a:rPr lang="en-US" dirty="0">
                          <a:solidFill>
                            <a:srgbClr val="FFC000"/>
                          </a:solidFill>
                        </a:rPr>
                        <a:t>Prioritized Focus Area 2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372579428"/>
                  </a:ext>
                </a:extLst>
              </a:tr>
              <a:tr h="411968">
                <a:tc>
                  <a:txBody>
                    <a:bodyPr/>
                    <a:lstStyle/>
                    <a:p>
                      <a:endParaRPr lang="en-US" b="0"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b="1" dirty="0">
                          <a:solidFill>
                            <a:schemeClr val="accent6">
                              <a:lumMod val="50000"/>
                            </a:schemeClr>
                          </a:solidFill>
                          <a:latin typeface="Arial Narrow" panose="020B0606020202030204" pitchFamily="34" charset="0"/>
                        </a:rPr>
                        <a:t>5.1 Planning and Delivering effective lessons using backward design</a:t>
                      </a:r>
                      <a:r>
                        <a:rPr lang="en-US" sz="1100" b="1" baseline="0" dirty="0">
                          <a:solidFill>
                            <a:schemeClr val="accent6">
                              <a:lumMod val="50000"/>
                            </a:schemeClr>
                          </a:solidFill>
                          <a:latin typeface="Arial Narrow" panose="020B0606020202030204" pitchFamily="34" charset="0"/>
                        </a:rPr>
                        <a:t> planning. </a:t>
                      </a:r>
                      <a:endParaRPr lang="en-US" sz="1100" b="1" dirty="0">
                        <a:solidFill>
                          <a:schemeClr val="accent6">
                            <a:lumMod val="50000"/>
                          </a:schemeClr>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b="1" dirty="0">
                          <a:solidFill>
                            <a:schemeClr val="accent6">
                              <a:lumMod val="50000"/>
                            </a:schemeClr>
                          </a:solidFill>
                          <a:latin typeface="Arial Narrow" panose="020B0606020202030204" pitchFamily="34" charset="0"/>
                        </a:rPr>
                        <a:t>5.3 Data-Driven</a:t>
                      </a:r>
                      <a:r>
                        <a:rPr lang="en-US" sz="1100" b="1" baseline="0" dirty="0">
                          <a:solidFill>
                            <a:schemeClr val="accent6">
                              <a:lumMod val="50000"/>
                            </a:schemeClr>
                          </a:solidFill>
                          <a:latin typeface="Arial Narrow" panose="020B0606020202030204" pitchFamily="34" charset="0"/>
                        </a:rPr>
                        <a:t> Instruction</a:t>
                      </a:r>
                      <a:endParaRPr lang="en-US" sz="1100" b="1" dirty="0">
                        <a:solidFill>
                          <a:schemeClr val="accent6">
                            <a:lumMod val="50000"/>
                          </a:schemeClr>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60549869"/>
                  </a:ext>
                </a:extLst>
              </a:tr>
              <a:tr h="882789">
                <a:tc>
                  <a:txBody>
                    <a:bodyPr/>
                    <a:lstStyle/>
                    <a:p>
                      <a:r>
                        <a:rPr lang="en-US" sz="900" b="0" dirty="0">
                          <a:solidFill>
                            <a:schemeClr val="accent6">
                              <a:lumMod val="50000"/>
                            </a:schemeClr>
                          </a:solidFill>
                          <a:latin typeface="Arial Narrow" panose="020B0606020202030204" pitchFamily="34" charset="0"/>
                        </a:rPr>
                        <a:t>Desired Annual Outcomes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900" b="0" dirty="0">
                          <a:solidFill>
                            <a:schemeClr val="accent6">
                              <a:lumMod val="50000"/>
                            </a:schemeClr>
                          </a:solidFill>
                          <a:latin typeface="Arial Narrow" panose="020B0606020202030204" pitchFamily="34" charset="0"/>
                        </a:rPr>
                        <a:t>100% of  teachers will develop in the area of planning which will be indicated by a Teacher Appraisal and Development System score of 3 or higher or an increase, at least, in last year's PL-3 rating.  </a:t>
                      </a:r>
                    </a:p>
                    <a:p>
                      <a:pPr marL="171450" indent="-171450">
                        <a:buFont typeface="Arial" panose="020B0604020202020204" pitchFamily="34" charset="0"/>
                        <a:buChar char="•"/>
                      </a:pPr>
                      <a:r>
                        <a:rPr lang="en-US" sz="900" b="0" dirty="0">
                          <a:solidFill>
                            <a:schemeClr val="accent6">
                              <a:lumMod val="50000"/>
                            </a:schemeClr>
                          </a:solidFill>
                          <a:latin typeface="Arial Narrow" panose="020B0606020202030204" pitchFamily="34" charset="0"/>
                        </a:rPr>
                        <a:t>100% of Pre-kindergarten - 2nd grade teachers will plan together weekly. </a:t>
                      </a:r>
                    </a:p>
                    <a:p>
                      <a:pPr marL="171450" indent="-171450">
                        <a:buFont typeface="Arial" panose="020B0604020202020204" pitchFamily="34" charset="0"/>
                        <a:buChar char="•"/>
                      </a:pPr>
                      <a:r>
                        <a:rPr lang="en-US" sz="900" b="0" dirty="0">
                          <a:solidFill>
                            <a:schemeClr val="accent6">
                              <a:lumMod val="50000"/>
                            </a:schemeClr>
                          </a:solidFill>
                          <a:latin typeface="Arial Narrow" panose="020B0606020202030204" pitchFamily="34" charset="0"/>
                        </a:rPr>
                        <a:t>Exit tickets will be used daily in 100% of classrooms.  Aligned lesson and language objectives will be posted daily in 100% of classrooms. </a:t>
                      </a:r>
                    </a:p>
                    <a:p>
                      <a:pPr marL="171450" indent="-171450">
                        <a:buFont typeface="Arial" panose="020B0604020202020204" pitchFamily="34" charset="0"/>
                        <a:buChar char="•"/>
                      </a:pPr>
                      <a:r>
                        <a:rPr lang="en-US" sz="900" b="0" dirty="0">
                          <a:solidFill>
                            <a:schemeClr val="accent6">
                              <a:lumMod val="50000"/>
                            </a:schemeClr>
                          </a:solidFill>
                          <a:latin typeface="Arial Narrow" panose="020B0606020202030204" pitchFamily="34" charset="0"/>
                        </a:rPr>
                        <a:t>Horizontal planning sessions will occur once per grading period, at minimum.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900" b="0" dirty="0">
                          <a:solidFill>
                            <a:schemeClr val="accent6">
                              <a:lumMod val="50000"/>
                            </a:schemeClr>
                          </a:solidFill>
                          <a:latin typeface="Arial Narrow" panose="020B0606020202030204" pitchFamily="34" charset="0"/>
                        </a:rPr>
                        <a:t>100% of teachers will be able to identify student misconceptions on formative assessments and implement corrective instruction to increase individual student achievement and growth.  </a:t>
                      </a:r>
                    </a:p>
                    <a:p>
                      <a:pPr marL="171450" indent="-171450">
                        <a:buFont typeface="Arial" panose="020B0604020202020204" pitchFamily="34" charset="0"/>
                        <a:buChar char="•"/>
                      </a:pPr>
                      <a:r>
                        <a:rPr lang="en-US" sz="900" b="0" dirty="0">
                          <a:solidFill>
                            <a:schemeClr val="accent6">
                              <a:lumMod val="50000"/>
                            </a:schemeClr>
                          </a:solidFill>
                          <a:latin typeface="Arial Narrow" panose="020B0606020202030204" pitchFamily="34" charset="0"/>
                        </a:rPr>
                        <a:t>100% of teachers will hold student conferences.</a:t>
                      </a:r>
                    </a:p>
                    <a:p>
                      <a:pPr marL="171450" indent="-171450">
                        <a:buFont typeface="Arial" panose="020B0604020202020204" pitchFamily="34" charset="0"/>
                        <a:buChar char="•"/>
                      </a:pPr>
                      <a:r>
                        <a:rPr lang="en-US" sz="900" b="0" dirty="0">
                          <a:solidFill>
                            <a:schemeClr val="accent6">
                              <a:lumMod val="50000"/>
                            </a:schemeClr>
                          </a:solidFill>
                          <a:latin typeface="Arial Narrow" panose="020B0606020202030204" pitchFamily="34" charset="0"/>
                        </a:rPr>
                        <a:t> Teachers and students will consistently track student progress toward learning goals.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34265394"/>
                  </a:ext>
                </a:extLst>
              </a:tr>
              <a:tr h="879071">
                <a:tc>
                  <a:txBody>
                    <a:bodyPr/>
                    <a:lstStyle/>
                    <a:p>
                      <a:r>
                        <a:rPr lang="en-US" sz="900" b="0" dirty="0">
                          <a:solidFill>
                            <a:schemeClr val="accent6">
                              <a:lumMod val="50000"/>
                            </a:schemeClr>
                          </a:solidFill>
                          <a:latin typeface="Arial Narrow" panose="020B0606020202030204" pitchFamily="34" charset="0"/>
                        </a:rPr>
                        <a:t>Summary of Barriers to be Addressed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lvl="0" indent="-171450">
                        <a:buFont typeface="Arial" panose="020B0604020202020204" pitchFamily="34" charset="0"/>
                        <a:buChar char="•"/>
                      </a:pPr>
                      <a:r>
                        <a:rPr lang="en-US" sz="900" dirty="0">
                          <a:solidFill>
                            <a:schemeClr val="accent6">
                              <a:lumMod val="50000"/>
                            </a:schemeClr>
                          </a:solidFill>
                          <a:latin typeface="Arial Narrow" panose="020B0606020202030204" pitchFamily="34" charset="0"/>
                          <a:cs typeface="Arial" panose="020B0604020202020204" pitchFamily="34" charset="0"/>
                        </a:rPr>
                        <a:t>Teachers participate in the planning process, but it is led weekly by campus leadership.</a:t>
                      </a:r>
                    </a:p>
                    <a:p>
                      <a:pPr marL="171450" lvl="0" indent="-171450">
                        <a:buFont typeface="Arial" panose="020B0604020202020204" pitchFamily="34" charset="0"/>
                        <a:buChar char="•"/>
                      </a:pPr>
                      <a:r>
                        <a:rPr lang="en-US" sz="900" dirty="0">
                          <a:solidFill>
                            <a:schemeClr val="accent6">
                              <a:lumMod val="50000"/>
                            </a:schemeClr>
                          </a:solidFill>
                          <a:latin typeface="Arial Narrow" panose="020B0606020202030204" pitchFamily="34" charset="0"/>
                          <a:cs typeface="Arial" panose="020B0604020202020204" pitchFamily="34" charset="0"/>
                        </a:rPr>
                        <a:t>Instructional capacity has improved, but there is still much room for improvement.</a:t>
                      </a:r>
                    </a:p>
                    <a:p>
                      <a:pPr marL="171450" lvl="0" indent="-171450">
                        <a:buFont typeface="Arial" panose="020B0604020202020204" pitchFamily="34" charset="0"/>
                        <a:buChar char="•"/>
                      </a:pPr>
                      <a:r>
                        <a:rPr lang="en-US" sz="900" dirty="0">
                          <a:solidFill>
                            <a:schemeClr val="accent6">
                              <a:lumMod val="50000"/>
                            </a:schemeClr>
                          </a:solidFill>
                          <a:latin typeface="Arial Narrow" panose="020B0606020202030204" pitchFamily="34" charset="0"/>
                          <a:cs typeface="Arial" panose="020B0604020202020204" pitchFamily="34" charset="0"/>
                        </a:rPr>
                        <a:t>Formative assessments are not used consistently in primary grades.</a:t>
                      </a:r>
                    </a:p>
                    <a:p>
                      <a:pPr marL="171450" lvl="0" indent="-171450">
                        <a:buFont typeface="Arial" panose="020B0604020202020204" pitchFamily="34" charset="0"/>
                        <a:buChar char="•"/>
                      </a:pPr>
                      <a:r>
                        <a:rPr lang="en-US" sz="900" dirty="0">
                          <a:solidFill>
                            <a:schemeClr val="accent6">
                              <a:lumMod val="50000"/>
                            </a:schemeClr>
                          </a:solidFill>
                          <a:latin typeface="Arial Narrow" panose="020B0606020202030204" pitchFamily="34" charset="0"/>
                          <a:cs typeface="Arial" panose="020B0604020202020204" pitchFamily="34" charset="0"/>
                        </a:rPr>
                        <a:t>Planning and pacing need to improve campus wide</a:t>
                      </a:r>
                      <a:r>
                        <a:rPr lang="en-US" sz="9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lvl="0" indent="-171450">
                        <a:buFont typeface="Arial" panose="020B0604020202020204" pitchFamily="34" charset="0"/>
                        <a:buChar char="•"/>
                      </a:pPr>
                      <a:r>
                        <a:rPr lang="en-US" sz="900" b="0" dirty="0">
                          <a:solidFill>
                            <a:schemeClr val="accent6">
                              <a:lumMod val="50000"/>
                            </a:schemeClr>
                          </a:solidFill>
                          <a:latin typeface="Arial Narrow" panose="020B0606020202030204" pitchFamily="34" charset="0"/>
                        </a:rPr>
                        <a:t>Campus administration shoulders the weight of data driven instruction.</a:t>
                      </a:r>
                    </a:p>
                    <a:p>
                      <a:pPr marL="171450" lvl="0" indent="-171450">
                        <a:buFont typeface="Arial" panose="020B0604020202020204" pitchFamily="34" charset="0"/>
                        <a:buChar char="•"/>
                      </a:pPr>
                      <a:r>
                        <a:rPr lang="en-US" sz="900" b="0" i="0" dirty="0">
                          <a:solidFill>
                            <a:schemeClr val="accent6">
                              <a:lumMod val="50000"/>
                            </a:schemeClr>
                          </a:solidFill>
                          <a:effectLst/>
                          <a:latin typeface="Arial Narrow" panose="020B0606020202030204" pitchFamily="34" charset="0"/>
                          <a:ea typeface="Times New Roman" panose="02020603050405020304" pitchFamily="18" charset="0"/>
                          <a:cs typeface="Times New Roman" panose="02020603050405020304" pitchFamily="18" charset="0"/>
                        </a:rPr>
                        <a:t>Teachers need to become more  proficient in using data to plan for instruction. </a:t>
                      </a:r>
                      <a:endParaRPr lang="en-US" sz="900" b="0" dirty="0">
                        <a:solidFill>
                          <a:schemeClr val="accent6">
                            <a:lumMod val="50000"/>
                          </a:schemeClr>
                        </a:solidFill>
                        <a:latin typeface="Arial Narrow" panose="020B0606020202030204" pitchFamily="34" charset="0"/>
                      </a:endParaRPr>
                    </a:p>
                    <a:p>
                      <a:pPr marL="171450" lvl="0" indent="-171450">
                        <a:buFont typeface="Arial" panose="020B0604020202020204" pitchFamily="34" charset="0"/>
                        <a:buChar char="•"/>
                      </a:pPr>
                      <a:r>
                        <a:rPr lang="en-US" sz="900" b="0" dirty="0">
                          <a:solidFill>
                            <a:schemeClr val="accent6">
                              <a:lumMod val="50000"/>
                            </a:schemeClr>
                          </a:solidFill>
                          <a:latin typeface="Arial Narrow" panose="020B0606020202030204" pitchFamily="34" charset="0"/>
                        </a:rPr>
                        <a:t>Students need to be taught to track data for learning.</a:t>
                      </a:r>
                    </a:p>
                    <a:p>
                      <a:endParaRPr lang="en-US" sz="900" b="0" dirty="0">
                        <a:solidFill>
                          <a:schemeClr val="accent6">
                            <a:lumMod val="50000"/>
                          </a:schemeClr>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79740559"/>
                  </a:ext>
                </a:extLst>
              </a:tr>
            </a:tbl>
          </a:graphicData>
        </a:graphic>
      </p:graphicFrame>
      <p:sp>
        <p:nvSpPr>
          <p:cNvPr id="13" name="TextBox 12">
            <a:extLst>
              <a:ext uri="{FF2B5EF4-FFF2-40B4-BE49-F238E27FC236}">
                <a16:creationId xmlns:a16="http://schemas.microsoft.com/office/drawing/2014/main" id="{950B3BBB-BA03-4557-9D9A-95FFD3312A6A}"/>
              </a:ext>
            </a:extLst>
          </p:cNvPr>
          <p:cNvSpPr txBox="1"/>
          <p:nvPr/>
        </p:nvSpPr>
        <p:spPr>
          <a:xfrm>
            <a:off x="246742" y="1314158"/>
            <a:ext cx="1409360" cy="369332"/>
          </a:xfrm>
          <a:prstGeom prst="rect">
            <a:avLst/>
          </a:prstGeom>
          <a:noFill/>
        </p:spPr>
        <p:txBody>
          <a:bodyPr wrap="none" rtlCol="0">
            <a:spAutoFit/>
          </a:bodyPr>
          <a:lstStyle/>
          <a:p>
            <a:r>
              <a:rPr lang="en-US" b="1" dirty="0">
                <a:solidFill>
                  <a:schemeClr val="accent6">
                    <a:lumMod val="50000"/>
                  </a:schemeClr>
                </a:solidFill>
                <a:latin typeface="Century Gothic" panose="020B0502020202020204" pitchFamily="34" charset="0"/>
              </a:rPr>
              <a:t>Outcomes</a:t>
            </a:r>
            <a:r>
              <a:rPr lang="en-US" b="1" dirty="0">
                <a:solidFill>
                  <a:srgbClr val="7030A0"/>
                </a:solidFill>
                <a:latin typeface="Century Gothic" panose="020B0502020202020204" pitchFamily="34" charset="0"/>
              </a:rPr>
              <a:t> </a:t>
            </a:r>
          </a:p>
        </p:txBody>
      </p:sp>
      <p:sp>
        <p:nvSpPr>
          <p:cNvPr id="23" name="Rectangle 22">
            <a:extLst>
              <a:ext uri="{FF2B5EF4-FFF2-40B4-BE49-F238E27FC236}">
                <a16:creationId xmlns:a16="http://schemas.microsoft.com/office/drawing/2014/main" id="{2D65E1E4-E332-4C54-BC0C-8AA56E91E87A}"/>
              </a:ext>
            </a:extLst>
          </p:cNvPr>
          <p:cNvSpPr/>
          <p:nvPr/>
        </p:nvSpPr>
        <p:spPr>
          <a:xfrm>
            <a:off x="246742" y="1554934"/>
            <a:ext cx="6446157" cy="261610"/>
          </a:xfrm>
          <a:prstGeom prst="rect">
            <a:avLst/>
          </a:prstGeom>
        </p:spPr>
        <p:txBody>
          <a:bodyPr wrap="square">
            <a:spAutoFit/>
          </a:bodyPr>
          <a:lstStyle/>
          <a:p>
            <a:r>
              <a:rPr lang="en-US" sz="1100" dirty="0">
                <a:effectLst/>
                <a:latin typeface="Century Gothic" panose="020B0502020202020204" pitchFamily="34" charset="0"/>
                <a:ea typeface="Malgun Gothic" panose="020B0503020000020004" pitchFamily="34" charset="-127"/>
                <a:cs typeface="Times New Roman" panose="02020603050405020304" pitchFamily="18" charset="0"/>
              </a:rPr>
              <a:t>Our </a:t>
            </a:r>
            <a:r>
              <a:rPr lang="en-US" sz="1100" dirty="0">
                <a:latin typeface="Century Gothic" panose="020B0502020202020204" pitchFamily="34" charset="0"/>
                <a:ea typeface="Malgun Gothic" panose="020B0503020000020004" pitchFamily="34" charset="-127"/>
                <a:cs typeface="Times New Roman" panose="02020603050405020304" pitchFamily="18" charset="0"/>
              </a:rPr>
              <a:t>Targeted Improvement Plan </a:t>
            </a:r>
            <a:r>
              <a:rPr lang="en-US" sz="1100" dirty="0">
                <a:effectLst/>
                <a:latin typeface="Century Gothic" panose="020B0502020202020204" pitchFamily="34" charset="0"/>
                <a:ea typeface="Malgun Gothic" panose="020B0503020000020004" pitchFamily="34" charset="-127"/>
                <a:cs typeface="Times New Roman" panose="02020603050405020304" pitchFamily="18" charset="0"/>
              </a:rPr>
              <a:t>will address the following:</a:t>
            </a:r>
            <a:endParaRPr lang="en-US" sz="1100" dirty="0"/>
          </a:p>
        </p:txBody>
      </p:sp>
      <p:graphicFrame>
        <p:nvGraphicFramePr>
          <p:cNvPr id="25" name="Table 24">
            <a:extLst>
              <a:ext uri="{FF2B5EF4-FFF2-40B4-BE49-F238E27FC236}">
                <a16:creationId xmlns:a16="http://schemas.microsoft.com/office/drawing/2014/main" id="{9937489E-E559-4345-A421-4E2B40BF5B1C}"/>
              </a:ext>
            </a:extLst>
          </p:cNvPr>
          <p:cNvGraphicFramePr>
            <a:graphicFrameLocks noGrp="1"/>
          </p:cNvGraphicFramePr>
          <p:nvPr>
            <p:extLst>
              <p:ext uri="{D42A27DB-BD31-4B8C-83A1-F6EECF244321}">
                <p14:modId xmlns:p14="http://schemas.microsoft.com/office/powerpoint/2010/main" val="1556467424"/>
              </p:ext>
            </p:extLst>
          </p:nvPr>
        </p:nvGraphicFramePr>
        <p:xfrm>
          <a:off x="137887" y="5586436"/>
          <a:ext cx="6627358" cy="3463290"/>
        </p:xfrm>
        <a:graphic>
          <a:graphicData uri="http://schemas.openxmlformats.org/drawingml/2006/table">
            <a:tbl>
              <a:tblPr firstRow="1" bandRow="1">
                <a:tableStyleId>{5C22544A-7EE6-4342-B048-85BDC9FD1C3A}</a:tableStyleId>
              </a:tblPr>
              <a:tblGrid>
                <a:gridCol w="2587598">
                  <a:extLst>
                    <a:ext uri="{9D8B030D-6E8A-4147-A177-3AD203B41FA5}">
                      <a16:colId xmlns:a16="http://schemas.microsoft.com/office/drawing/2014/main" val="2124009551"/>
                    </a:ext>
                  </a:extLst>
                </a:gridCol>
                <a:gridCol w="2027417">
                  <a:extLst>
                    <a:ext uri="{9D8B030D-6E8A-4147-A177-3AD203B41FA5}">
                      <a16:colId xmlns:a16="http://schemas.microsoft.com/office/drawing/2014/main" val="4164048428"/>
                    </a:ext>
                  </a:extLst>
                </a:gridCol>
                <a:gridCol w="2012343">
                  <a:extLst>
                    <a:ext uri="{9D8B030D-6E8A-4147-A177-3AD203B41FA5}">
                      <a16:colId xmlns:a16="http://schemas.microsoft.com/office/drawing/2014/main" val="1658624636"/>
                    </a:ext>
                  </a:extLst>
                </a:gridCol>
              </a:tblGrid>
              <a:tr h="370840">
                <a:tc>
                  <a:txBody>
                    <a:bodyPr/>
                    <a:lstStyle/>
                    <a:p>
                      <a:pPr algn="ctr"/>
                      <a:r>
                        <a:rPr lang="en-US" dirty="0">
                          <a:solidFill>
                            <a:srgbClr val="FFC000"/>
                          </a:solidFill>
                          <a:latin typeface="Arial Narrow" panose="020B0606020202030204" pitchFamily="34" charset="0"/>
                        </a:rPr>
                        <a:t>Action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r>
                        <a:rPr lang="en-US" dirty="0">
                          <a:solidFill>
                            <a:srgbClr val="FFC000"/>
                          </a:solidFill>
                          <a:latin typeface="Arial Narrow" panose="020B0606020202030204" pitchFamily="34" charset="0"/>
                        </a:rPr>
                        <a:t>Prioritized Focus Area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r>
                        <a:rPr lang="en-US" dirty="0">
                          <a:solidFill>
                            <a:srgbClr val="FFC000"/>
                          </a:solidFill>
                          <a:latin typeface="Arial Narrow" panose="020B0606020202030204" pitchFamily="34" charset="0"/>
                        </a:rPr>
                        <a:t>Timeline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667372934"/>
                  </a:ext>
                </a:extLst>
              </a:tr>
              <a:tr h="370840">
                <a:tc>
                  <a:txBody>
                    <a:bodyPr/>
                    <a:lstStyle/>
                    <a:p>
                      <a:pPr algn="l" fontAlgn="ctr"/>
                      <a:r>
                        <a:rPr lang="en-US" sz="800" b="1" i="0" u="none" strike="noStrike" dirty="0">
                          <a:solidFill>
                            <a:schemeClr val="accent6">
                              <a:lumMod val="50000"/>
                            </a:schemeClr>
                          </a:solidFill>
                          <a:effectLst/>
                          <a:latin typeface="Calibri" panose="020F0502020204030204" pitchFamily="34" charset="0"/>
                        </a:rPr>
                        <a:t>Facilitate horizontal team planning and strategic planning and alignment sessions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800" b="1" dirty="0">
                          <a:solidFill>
                            <a:schemeClr val="accent6">
                              <a:lumMod val="50000"/>
                            </a:schemeClr>
                          </a:solidFill>
                          <a:latin typeface="Arial Narrow" panose="020B0606020202030204" pitchFamily="34" charset="0"/>
                        </a:rPr>
                        <a:t>5.1. Objective-driven daily lesson plans with formative assessments.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sz="800" b="1" i="0" u="none" strike="noStrike" dirty="0">
                          <a:solidFill>
                            <a:schemeClr val="accent6">
                              <a:lumMod val="50000"/>
                            </a:schemeClr>
                          </a:solidFill>
                          <a:effectLst/>
                          <a:latin typeface="Calibri" panose="020F0502020204030204" pitchFamily="34" charset="0"/>
                        </a:rPr>
                        <a:t>Dec 2020 - Feb 2021</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81408702"/>
                  </a:ext>
                </a:extLst>
              </a:tr>
              <a:tr h="370840">
                <a:tc>
                  <a:txBody>
                    <a:bodyPr/>
                    <a:lstStyle/>
                    <a:p>
                      <a:pPr algn="l" fontAlgn="ctr"/>
                      <a:r>
                        <a:rPr lang="en-US" sz="800" b="1" i="0" u="none" strike="noStrike" dirty="0">
                          <a:solidFill>
                            <a:schemeClr val="accent6">
                              <a:lumMod val="50000"/>
                            </a:schemeClr>
                          </a:solidFill>
                          <a:effectLst/>
                          <a:latin typeface="Calibri" panose="020F0502020204030204" pitchFamily="34" charset="0"/>
                        </a:rPr>
                        <a:t>All teachers will create and submit daily lesson plans that include clear objectives, standards aligned activities, checks for understanding questions and intentional and appropriate vocabulary instruction</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lang="en-US" sz="800" b="1" dirty="0">
                          <a:solidFill>
                            <a:schemeClr val="accent6">
                              <a:lumMod val="50000"/>
                            </a:schemeClr>
                          </a:solidFill>
                          <a:latin typeface="Arial Narrow" panose="020B0606020202030204" pitchFamily="34" charset="0"/>
                        </a:rPr>
                        <a:t>5.1. Objective-driven daily lesson plans with formative assessments.</a:t>
                      </a:r>
                    </a:p>
                    <a:p>
                      <a:pPr algn="l" fontAlgn="ctr"/>
                      <a:endParaRPr lang="en-US" sz="800" b="1" i="0" u="none" strike="noStrike" dirty="0">
                        <a:solidFill>
                          <a:schemeClr val="accent6">
                            <a:lumMod val="50000"/>
                          </a:schemeClr>
                        </a:solidFill>
                        <a:effectLst/>
                        <a:latin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1" i="0" u="none" strike="noStrike" dirty="0">
                          <a:solidFill>
                            <a:schemeClr val="accent6">
                              <a:lumMod val="50000"/>
                            </a:schemeClr>
                          </a:solidFill>
                          <a:effectLst/>
                          <a:latin typeface="Calibri" panose="020F0502020204030204" pitchFamily="34" charset="0"/>
                        </a:rPr>
                        <a:t>Dec 2019 - Feb 2020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23162336"/>
                  </a:ext>
                </a:extLst>
              </a:tr>
              <a:tr h="370840">
                <a:tc>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lang="en-US" sz="800" b="1" dirty="0">
                          <a:solidFill>
                            <a:schemeClr val="accent6">
                              <a:lumMod val="50000"/>
                            </a:schemeClr>
                          </a:solidFill>
                          <a:latin typeface="Arial Narrow" panose="020B0606020202030204" pitchFamily="34" charset="0"/>
                        </a:rPr>
                        <a:t>Lesson and language objectives will be posted daily in 100% of classrooms that are aligned and observed in instructional activities for the day.</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800" b="1" dirty="0">
                          <a:solidFill>
                            <a:schemeClr val="accent6">
                              <a:lumMod val="50000"/>
                            </a:schemeClr>
                          </a:solidFill>
                          <a:latin typeface="Arial Narrow" panose="020B0606020202030204" pitchFamily="34" charset="0"/>
                        </a:rPr>
                        <a:t>5.1. Objective-driven daily lesson plans with formative assessments.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sz="800" b="1" i="0" u="none" strike="noStrike" dirty="0">
                          <a:solidFill>
                            <a:schemeClr val="accent6">
                              <a:lumMod val="50000"/>
                            </a:schemeClr>
                          </a:solidFill>
                          <a:effectLst/>
                          <a:latin typeface="Calibri" panose="020F0502020204030204" pitchFamily="34" charset="0"/>
                        </a:rPr>
                        <a:t>Dec 2020 - Feb 2021</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27476622"/>
                  </a:ext>
                </a:extLst>
              </a:tr>
              <a:tr h="370840">
                <a:tc>
                  <a:txBody>
                    <a:bodyPr/>
                    <a:lstStyle/>
                    <a:p>
                      <a:pPr algn="l" fontAlgn="ctr"/>
                      <a:r>
                        <a:rPr lang="en-US" sz="800" b="1" i="0" u="none" strike="noStrike" dirty="0">
                          <a:solidFill>
                            <a:schemeClr val="accent6">
                              <a:lumMod val="50000"/>
                            </a:schemeClr>
                          </a:solidFill>
                          <a:effectLst/>
                          <a:latin typeface="Calibri" panose="020F0502020204030204" pitchFamily="34" charset="0"/>
                        </a:rPr>
                        <a:t>During leadership team meetings Principal and ILT will engage in a lesson plan feedback calibration activity to build skill in this area. </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800" b="1" dirty="0">
                          <a:solidFill>
                            <a:schemeClr val="accent6">
                              <a:lumMod val="50000"/>
                            </a:schemeClr>
                          </a:solidFill>
                          <a:latin typeface="Arial Narrow" panose="020B0606020202030204" pitchFamily="34" charset="0"/>
                        </a:rPr>
                        <a:t>5.1. Objective-driven daily lesson plans with formative assessments.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1" i="0" u="none" strike="noStrike" dirty="0">
                          <a:solidFill>
                            <a:schemeClr val="accent6">
                              <a:lumMod val="50000"/>
                            </a:schemeClr>
                          </a:solidFill>
                          <a:effectLst/>
                          <a:latin typeface="Calibri" panose="020F0502020204030204" pitchFamily="34" charset="0"/>
                        </a:rPr>
                        <a:t>Dec 2020 - Feb 2021</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46113995"/>
                  </a:ext>
                </a:extLst>
              </a:tr>
              <a:tr h="370840">
                <a:tc>
                  <a:txBody>
                    <a:bodyPr/>
                    <a:lstStyle/>
                    <a:p>
                      <a:pPr algn="l" fontAlgn="ctr"/>
                      <a:r>
                        <a:rPr lang="en-US" sz="800" b="1" i="0" u="none" strike="noStrike" dirty="0">
                          <a:solidFill>
                            <a:schemeClr val="accent6">
                              <a:lumMod val="50000"/>
                            </a:schemeClr>
                          </a:solidFill>
                          <a:effectLst/>
                          <a:latin typeface="Calibri" panose="020F0502020204030204" pitchFamily="34" charset="0"/>
                        </a:rPr>
                        <a:t>Facilitate Professional Learning Communities for teachers, focused on data protocols, tools, and expectations.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800" b="1" dirty="0">
                          <a:solidFill>
                            <a:schemeClr val="accent6">
                              <a:lumMod val="50000"/>
                            </a:schemeClr>
                          </a:solidFill>
                          <a:latin typeface="Arial Narrow" panose="020B0606020202030204" pitchFamily="34" charset="0"/>
                        </a:rPr>
                        <a:t>5.3 Data-driven instruction</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1" i="0" u="none" strike="noStrike" dirty="0">
                          <a:solidFill>
                            <a:schemeClr val="accent6">
                              <a:lumMod val="50000"/>
                            </a:schemeClr>
                          </a:solidFill>
                          <a:effectLst/>
                          <a:latin typeface="Calibri" panose="020F0502020204030204" pitchFamily="34" charset="0"/>
                        </a:rPr>
                        <a:t>Dec 2020  - Feb 2021</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09643220"/>
                  </a:ext>
                </a:extLst>
              </a:tr>
              <a:tr h="370840">
                <a:tc>
                  <a:txBody>
                    <a:bodyPr/>
                    <a:lstStyle/>
                    <a:p>
                      <a:pPr algn="l" fontAlgn="ctr"/>
                      <a:r>
                        <a:rPr lang="en-US" sz="800" b="1" i="0" u="none" strike="noStrike" dirty="0">
                          <a:solidFill>
                            <a:schemeClr val="accent6">
                              <a:lumMod val="50000"/>
                            </a:schemeClr>
                          </a:solidFill>
                          <a:effectLst/>
                          <a:latin typeface="Calibri" panose="020F0502020204030204" pitchFamily="34" charset="0"/>
                        </a:rPr>
                        <a:t>Consistently use a school-wide tracking systems to track progress towards our cycle campus student goals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800" b="1" dirty="0">
                          <a:solidFill>
                            <a:schemeClr val="accent6">
                              <a:lumMod val="50000"/>
                            </a:schemeClr>
                          </a:solidFill>
                          <a:latin typeface="Arial Narrow" panose="020B0606020202030204" pitchFamily="34" charset="0"/>
                        </a:rPr>
                        <a:t>5.3 Data-driven instruction</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1" i="0" u="none" strike="noStrike" dirty="0">
                          <a:solidFill>
                            <a:schemeClr val="accent6">
                              <a:lumMod val="50000"/>
                            </a:schemeClr>
                          </a:solidFill>
                          <a:effectLst/>
                          <a:latin typeface="Calibri" panose="020F0502020204030204" pitchFamily="34" charset="0"/>
                        </a:rPr>
                        <a:t>Dec 2020 - Feb 2021</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22953765"/>
                  </a:ext>
                </a:extLst>
              </a:tr>
              <a:tr h="370840">
                <a:tc>
                  <a:txBody>
                    <a:bodyPr/>
                    <a:lstStyle/>
                    <a:p>
                      <a:pPr algn="l" fontAlgn="ctr"/>
                      <a:r>
                        <a:rPr lang="en-US" sz="800" b="1" i="0" u="none" strike="noStrike" dirty="0">
                          <a:solidFill>
                            <a:schemeClr val="accent6">
                              <a:lumMod val="50000"/>
                            </a:schemeClr>
                          </a:solidFill>
                          <a:effectLst/>
                          <a:latin typeface="Calibri" panose="020F0502020204030204" pitchFamily="34" charset="0"/>
                        </a:rPr>
                        <a:t>Data PLC over completing Data Protocol after the DLA district Snapshot </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800" b="1" dirty="0">
                          <a:solidFill>
                            <a:schemeClr val="accent6">
                              <a:lumMod val="50000"/>
                            </a:schemeClr>
                          </a:solidFill>
                          <a:latin typeface="Arial Narrow" panose="020B0606020202030204" pitchFamily="34" charset="0"/>
                        </a:rPr>
                        <a:t>5.3 Data-driven instruction</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1" i="0" u="none" strike="noStrike" dirty="0">
                          <a:solidFill>
                            <a:schemeClr val="accent6">
                              <a:lumMod val="50000"/>
                            </a:schemeClr>
                          </a:solidFill>
                          <a:effectLst/>
                          <a:latin typeface="Calibri" panose="020F0502020204030204" pitchFamily="34" charset="0"/>
                        </a:rPr>
                        <a:t>Dec 2020 - Feb 2021</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1789401"/>
                  </a:ext>
                </a:extLst>
              </a:tr>
              <a:tr h="370840">
                <a:tc>
                  <a:txBody>
                    <a:bodyPr/>
                    <a:lstStyle/>
                    <a:p>
                      <a:pPr algn="l" fontAlgn="ctr"/>
                      <a:r>
                        <a:rPr lang="en-US" sz="800" b="1" i="0" u="none" strike="noStrike">
                          <a:solidFill>
                            <a:schemeClr val="accent6">
                              <a:lumMod val="50000"/>
                            </a:schemeClr>
                          </a:solidFill>
                          <a:effectLst/>
                          <a:latin typeface="Calibri" panose="020F0502020204030204" pitchFamily="34" charset="0"/>
                        </a:rPr>
                        <a:t>ILT Meeting to Review Results from first district Snapshot 2 to arrange upcoming PD over low instructional areas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800" b="1" dirty="0">
                          <a:solidFill>
                            <a:schemeClr val="accent6">
                              <a:lumMod val="50000"/>
                            </a:schemeClr>
                          </a:solidFill>
                          <a:latin typeface="Arial Narrow" panose="020B0606020202030204" pitchFamily="34" charset="0"/>
                        </a:rPr>
                        <a:t>5.3 Data-driven instruction</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800" b="1" i="0" u="none" strike="noStrike" dirty="0">
                          <a:solidFill>
                            <a:schemeClr val="accent6">
                              <a:lumMod val="50000"/>
                            </a:schemeClr>
                          </a:solidFill>
                          <a:effectLst/>
                          <a:latin typeface="Calibri" panose="020F0502020204030204" pitchFamily="34" charset="0"/>
                        </a:rPr>
                        <a:t>Dec 2020 - Feb 2021</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8737042"/>
                  </a:ext>
                </a:extLst>
              </a:tr>
            </a:tbl>
          </a:graphicData>
        </a:graphic>
      </p:graphicFrame>
      <p:sp>
        <p:nvSpPr>
          <p:cNvPr id="27" name="TextBox 26">
            <a:extLst>
              <a:ext uri="{FF2B5EF4-FFF2-40B4-BE49-F238E27FC236}">
                <a16:creationId xmlns:a16="http://schemas.microsoft.com/office/drawing/2014/main" id="{10618C8F-0182-425A-9905-B459CDE8567C}"/>
              </a:ext>
            </a:extLst>
          </p:cNvPr>
          <p:cNvSpPr txBox="1"/>
          <p:nvPr/>
        </p:nvSpPr>
        <p:spPr>
          <a:xfrm>
            <a:off x="2741275" y="5163843"/>
            <a:ext cx="1420582" cy="369332"/>
          </a:xfrm>
          <a:prstGeom prst="rect">
            <a:avLst/>
          </a:prstGeom>
          <a:noFill/>
        </p:spPr>
        <p:txBody>
          <a:bodyPr wrap="none" rtlCol="0">
            <a:spAutoFit/>
          </a:bodyPr>
          <a:lstStyle/>
          <a:p>
            <a:r>
              <a:rPr lang="en-US" b="1" dirty="0">
                <a:solidFill>
                  <a:schemeClr val="accent6">
                    <a:lumMod val="50000"/>
                  </a:schemeClr>
                </a:solidFill>
                <a:latin typeface="Century Gothic" panose="020B0502020202020204" pitchFamily="34" charset="0"/>
              </a:rPr>
              <a:t>Milestones</a:t>
            </a:r>
            <a:r>
              <a:rPr lang="en-US" b="1" dirty="0">
                <a:solidFill>
                  <a:srgbClr val="7030A0"/>
                </a:solidFill>
                <a:latin typeface="Century Gothic" panose="020B0502020202020204" pitchFamily="34" charset="0"/>
              </a:rPr>
              <a:t> </a:t>
            </a:r>
          </a:p>
        </p:txBody>
      </p:sp>
    </p:spTree>
    <p:extLst>
      <p:ext uri="{BB962C8B-B14F-4D97-AF65-F5344CB8AC3E}">
        <p14:creationId xmlns:p14="http://schemas.microsoft.com/office/powerpoint/2010/main" val="40988024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49451A70363394FAF53A050CA0764D8" ma:contentTypeVersion="13" ma:contentTypeDescription="Create a new document." ma:contentTypeScope="" ma:versionID="ac37225f5a16c9d8fe825774cf52071d">
  <xsd:schema xmlns:xsd="http://www.w3.org/2001/XMLSchema" xmlns:xs="http://www.w3.org/2001/XMLSchema" xmlns:p="http://schemas.microsoft.com/office/2006/metadata/properties" xmlns:ns3="a5be8390-292e-46ca-a915-828606149d80" xmlns:ns4="ef3a8ae1-0d27-4fab-bd16-0b365998c2a2" targetNamespace="http://schemas.microsoft.com/office/2006/metadata/properties" ma:root="true" ma:fieldsID="47b34bd99361adfbf011593f1817683b" ns3:_="" ns4:_="">
    <xsd:import namespace="a5be8390-292e-46ca-a915-828606149d80"/>
    <xsd:import namespace="ef3a8ae1-0d27-4fab-bd16-0b365998c2a2"/>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be8390-292e-46ca-a915-828606149d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f3a8ae1-0d27-4fab-bd16-0b365998c2a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83A9AE7-C458-4FE3-A713-A134C0F56E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be8390-292e-46ca-a915-828606149d80"/>
    <ds:schemaRef ds:uri="ef3a8ae1-0d27-4fab-bd16-0b365998c2a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5D3E5EE-EE59-47AD-801E-8D3ADB7C63A3}">
  <ds:schemaRefs>
    <ds:schemaRef ds:uri="http://www.w3.org/XML/1998/namespace"/>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ef3a8ae1-0d27-4fab-bd16-0b365998c2a2"/>
    <ds:schemaRef ds:uri="http://purl.org/dc/elements/1.1/"/>
    <ds:schemaRef ds:uri="a5be8390-292e-46ca-a915-828606149d80"/>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91856E79-5A8E-4D3A-AFA3-FDDFC787F6B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28865</TotalTime>
  <Words>1019</Words>
  <Application>Microsoft Office PowerPoint</Application>
  <PresentationFormat>Letter Paper (8.5x11 in)</PresentationFormat>
  <Paragraphs>83</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Arial Narrow</vt:lpstr>
      <vt:lpstr>Calibri</vt:lpstr>
      <vt:lpstr>Calibri Light</vt:lpstr>
      <vt:lpstr>Century Gothic</vt:lpstr>
      <vt:lpstr>Office Theme</vt:lpstr>
      <vt:lpstr>PowerPoint Presentation</vt:lpstr>
      <vt:lpstr>PowerPoint Presentation</vt:lpstr>
    </vt:vector>
  </TitlesOfParts>
  <Company>HISD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Menxueiro, Sandra E</dc:creator>
  <cp:lastModifiedBy>Barnes, Mikia J</cp:lastModifiedBy>
  <cp:revision>79</cp:revision>
  <cp:lastPrinted>2020-10-23T13:31:30Z</cp:lastPrinted>
  <dcterms:created xsi:type="dcterms:W3CDTF">2017-10-02T15:44:29Z</dcterms:created>
  <dcterms:modified xsi:type="dcterms:W3CDTF">2020-10-28T16:46:45Z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0x010100A49451A70363394FAF53A050CA0764D8</vt:lpwstr>
  </property>
</Properties>
</file>